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789" r:id="rId2"/>
    <p:sldId id="775" r:id="rId3"/>
    <p:sldId id="786" r:id="rId4"/>
    <p:sldId id="790" r:id="rId5"/>
    <p:sldId id="788" r:id="rId6"/>
    <p:sldId id="791" r:id="rId7"/>
  </p:sldIdLst>
  <p:sldSz cx="6858000" cy="9906000" type="A4"/>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71" autoAdjust="0"/>
    <p:restoredTop sz="94660"/>
  </p:normalViewPr>
  <p:slideViewPr>
    <p:cSldViewPr snapToGrid="0">
      <p:cViewPr varScale="1">
        <p:scale>
          <a:sx n="59" d="100"/>
          <a:sy n="59" d="100"/>
        </p:scale>
        <p:origin x="1448" y="7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0FBE905-D757-4231-982E-BF7FD634FAE2}" type="datetimeFigureOut">
              <a:rPr lang="de-DE" smtClean="0"/>
              <a:t>24.11.2024</a:t>
            </a:fld>
            <a:endParaRPr lang="de-DE"/>
          </a:p>
        </p:txBody>
      </p:sp>
      <p:sp>
        <p:nvSpPr>
          <p:cNvPr id="4" name="Folienbildplatzhalt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AE33E21-F36C-4933-8728-F9B12693BF68}" type="slidenum">
              <a:rPr lang="de-DE" smtClean="0"/>
              <a:t>‹Nr.›</a:t>
            </a:fld>
            <a:endParaRPr lang="de-DE"/>
          </a:p>
        </p:txBody>
      </p:sp>
    </p:spTree>
    <p:extLst>
      <p:ext uri="{BB962C8B-B14F-4D97-AF65-F5344CB8AC3E}">
        <p14:creationId xmlns:p14="http://schemas.microsoft.com/office/powerpoint/2010/main" val="63274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927FE983-08BD-4496-AB62-A699F0CF36EC}" type="datetime1">
              <a:rPr lang="de-DE" smtClean="0"/>
              <a:t>24.11.2024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300615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D8C5783-5109-4B3E-91B3-D2F014958120}" type="datetime1">
              <a:rPr lang="de-DE" smtClean="0"/>
              <a:t>24.11.2024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97296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C5BB5ECF-F0E1-4DF6-B71E-492B63559944}" type="datetime1">
              <a:rPr lang="de-DE" smtClean="0"/>
              <a:t>24.11.2024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29020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044DF7AF-646A-4E20-9747-7E70CAE3135E}" type="datetime1">
              <a:rPr lang="de-DE" smtClean="0"/>
              <a:t>24.11.2024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194629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11D4C556-721D-4A92-8F88-E1E944C4D38A}" type="datetime1">
              <a:rPr lang="de-DE" smtClean="0"/>
              <a:t>24.11.2024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3019326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6EC3DA0E-70B5-47AD-87E2-82E79E2F6469}" type="datetime1">
              <a:rPr lang="de-DE" smtClean="0"/>
              <a:t>24.11.2024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7748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050FA599-0AEB-4519-A6EF-D45207B731D3}" type="datetime1">
              <a:rPr lang="de-DE" smtClean="0"/>
              <a:t>24.11.2024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56084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FB5D1281-F0DA-473F-B37D-0663AE30745D}" type="datetime1">
              <a:rPr lang="de-DE" smtClean="0"/>
              <a:t>24.11.2024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4784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C542F-66D3-4147-A862-70582F8C6C68}" type="datetime1">
              <a:rPr lang="de-DE" smtClean="0"/>
              <a:t>24.11.2024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224688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79D38F17-7337-4958-882E-EB014F507677}" type="datetime1">
              <a:rPr lang="de-DE" smtClean="0"/>
              <a:t>24.11.2024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192866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A6D77054-019F-4E3A-ABD2-5FA275FDA26E}" type="datetime1">
              <a:rPr lang="de-DE" smtClean="0"/>
              <a:t>24.11.2024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9221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30675F6-AA8A-4D02-8CB9-7FE37847950D}" type="datetime1">
              <a:rPr lang="de-DE" smtClean="0"/>
              <a:t>24.11.2024</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5EE3331-ED75-44B1-8A7A-CE75E03DB336}" type="slidenum">
              <a:rPr lang="de-DE" smtClean="0"/>
              <a:t>‹Nr.›</a:t>
            </a:fld>
            <a:endParaRPr lang="de-DE"/>
          </a:p>
        </p:txBody>
      </p:sp>
    </p:spTree>
    <p:extLst>
      <p:ext uri="{BB962C8B-B14F-4D97-AF65-F5344CB8AC3E}">
        <p14:creationId xmlns:p14="http://schemas.microsoft.com/office/powerpoint/2010/main" val="1588869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33375" y="776291"/>
            <a:ext cx="6172200" cy="6904670"/>
          </a:xfrm>
        </p:spPr>
        <p:txBody>
          <a:bodyPr/>
          <a:lstStyle/>
          <a:p>
            <a:endParaRPr lang="de-DE" altLang="de-DE" dirty="0" smtClean="0"/>
          </a:p>
        </p:txBody>
      </p:sp>
      <p:pic>
        <p:nvPicPr>
          <p:cNvPr id="3075" name="Picture 5"/>
          <p:cNvPicPr>
            <a:picLocks noChangeAspect="1" noChangeArrowheads="1"/>
          </p:cNvPicPr>
          <p:nvPr/>
        </p:nvPicPr>
        <p:blipFill>
          <a:blip r:embed="rId2" cstate="print">
            <a:lum bright="18000" contrast="18000"/>
            <a:extLst>
              <a:ext uri="{28A0092B-C50C-407E-A947-70E740481C1C}">
                <a14:useLocalDpi xmlns:a14="http://schemas.microsoft.com/office/drawing/2010/main" val="0"/>
              </a:ext>
            </a:extLst>
          </a:blip>
          <a:srcRect/>
          <a:stretch>
            <a:fillRect/>
          </a:stretch>
        </p:blipFill>
        <p:spPr bwMode="auto">
          <a:xfrm>
            <a:off x="712790" y="1281115"/>
            <a:ext cx="5341937"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6"/>
          <p:cNvSpPr>
            <a:spLocks noChangeArrowheads="1"/>
          </p:cNvSpPr>
          <p:nvPr/>
        </p:nvSpPr>
        <p:spPr bwMode="auto">
          <a:xfrm>
            <a:off x="469900" y="8199256"/>
            <a:ext cx="5916613" cy="92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1800" b="1" dirty="0" smtClean="0">
                <a:cs typeface="Times New Roman" panose="02020603050405020304" pitchFamily="18" charset="0"/>
              </a:rPr>
              <a:t>Die </a:t>
            </a:r>
            <a:r>
              <a:rPr lang="de-DE" altLang="de-DE" sz="1800" b="1" dirty="0" smtClean="0">
                <a:cs typeface="Times New Roman" panose="02020603050405020304" pitchFamily="18" charset="0"/>
              </a:rPr>
              <a:t>Kleine Seniorengemeinschaft </a:t>
            </a:r>
          </a:p>
          <a:p>
            <a:pPr algn="ctr" eaLnBrk="1" hangingPunct="1">
              <a:spcBef>
                <a:spcPct val="0"/>
              </a:spcBef>
              <a:buFontTx/>
              <a:buNone/>
            </a:pPr>
            <a:r>
              <a:rPr lang="de-DE" altLang="de-DE" sz="1800" dirty="0" smtClean="0">
                <a:cs typeface="Times New Roman" panose="02020603050405020304" pitchFamily="18" charset="0"/>
              </a:rPr>
              <a:t>Bildervortrag</a:t>
            </a:r>
          </a:p>
          <a:p>
            <a:pPr algn="ctr" eaLnBrk="1" hangingPunct="1">
              <a:spcBef>
                <a:spcPct val="0"/>
              </a:spcBef>
              <a:buFontTx/>
              <a:buNone/>
            </a:pPr>
            <a:r>
              <a:rPr lang="de-DE" altLang="de-DE" sz="1800" dirty="0" smtClean="0">
                <a:cs typeface="Times New Roman" panose="02020603050405020304" pitchFamily="18" charset="0"/>
              </a:rPr>
              <a:t>Heinrich Figge</a:t>
            </a:r>
            <a:endParaRPr lang="de-DE" altLang="de-DE" sz="1800" dirty="0">
              <a:cs typeface="Times New Roman" panose="02020603050405020304" pitchFamily="18" charset="0"/>
            </a:endParaRPr>
          </a:p>
        </p:txBody>
      </p:sp>
      <p:sp>
        <p:nvSpPr>
          <p:cNvPr id="3077" name="Textfeld 5"/>
          <p:cNvSpPr txBox="1">
            <a:spLocks noChangeArrowheads="1"/>
          </p:cNvSpPr>
          <p:nvPr/>
        </p:nvSpPr>
        <p:spPr bwMode="auto">
          <a:xfrm>
            <a:off x="163559" y="573229"/>
            <a:ext cx="4175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000" dirty="0">
                <a:latin typeface="Monotype Corsiva" panose="03010101010201010101" pitchFamily="66" charset="0"/>
              </a:rPr>
              <a:t/>
            </a:r>
            <a:br>
              <a:rPr lang="de-DE" altLang="de-DE" sz="2000" dirty="0">
                <a:latin typeface="Monotype Corsiva" panose="03010101010201010101" pitchFamily="66" charset="0"/>
              </a:rPr>
            </a:br>
            <a:r>
              <a:rPr lang="de-DE" altLang="de-DE" sz="2000" b="1" dirty="0" smtClean="0">
                <a:latin typeface="Monotype Corsiva" panose="03010101010201010101" pitchFamily="66" charset="0"/>
              </a:rPr>
              <a:t>Geschichte und Geschichten aus </a:t>
            </a:r>
            <a:endParaRPr lang="de-DE" altLang="de-DE" sz="2000" b="1" dirty="0">
              <a:latin typeface="Monotype Corsiva" panose="03010101010201010101" pitchFamily="66" charset="0"/>
            </a:endParaRPr>
          </a:p>
        </p:txBody>
      </p:sp>
      <p:sp>
        <p:nvSpPr>
          <p:cNvPr id="3078"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60" indent="-285753" eaLnBrk="0" hangingPunct="0">
              <a:spcBef>
                <a:spcPct val="20000"/>
              </a:spcBef>
              <a:buChar char="–"/>
              <a:defRPr sz="2800">
                <a:solidFill>
                  <a:schemeClr val="tx1"/>
                </a:solidFill>
                <a:latin typeface="Times New Roman" panose="02020603050405020304" pitchFamily="18" charset="0"/>
              </a:defRPr>
            </a:lvl2pPr>
            <a:lvl3pPr marL="1143014" indent="-228603" eaLnBrk="0" hangingPunct="0">
              <a:spcBef>
                <a:spcPct val="20000"/>
              </a:spcBef>
              <a:buChar char="•"/>
              <a:defRPr sz="2400">
                <a:solidFill>
                  <a:schemeClr val="tx1"/>
                </a:solidFill>
                <a:latin typeface="Times New Roman" panose="02020603050405020304" pitchFamily="18" charset="0"/>
              </a:defRPr>
            </a:lvl3pPr>
            <a:lvl4pPr marL="1600220" indent="-228603" eaLnBrk="0" hangingPunct="0">
              <a:spcBef>
                <a:spcPct val="20000"/>
              </a:spcBef>
              <a:buChar char="–"/>
              <a:defRPr sz="2000">
                <a:solidFill>
                  <a:schemeClr val="tx1"/>
                </a:solidFill>
                <a:latin typeface="Times New Roman" panose="02020603050405020304" pitchFamily="18" charset="0"/>
              </a:defRPr>
            </a:lvl4pPr>
            <a:lvl5pPr marL="2057426" indent="-228603" eaLnBrk="0" hangingPunct="0">
              <a:spcBef>
                <a:spcPct val="20000"/>
              </a:spcBef>
              <a:buChar char="»"/>
              <a:defRPr sz="2000">
                <a:solidFill>
                  <a:schemeClr val="tx1"/>
                </a:solidFill>
                <a:latin typeface="Times New Roman" panose="02020603050405020304" pitchFamily="18" charset="0"/>
              </a:defRPr>
            </a:lvl5pPr>
            <a:lvl6pPr marL="2514632" indent="-22860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37" indent="-22860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43" indent="-22860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48" indent="-22860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914C89D-2278-4B96-8DEF-B618C4FDF9C8}" type="slidenum">
              <a:rPr lang="de-DE" altLang="de-DE" sz="1400">
                <a:latin typeface="Arial" panose="020B0604020202020204" pitchFamily="34" charset="0"/>
              </a:rPr>
              <a:pPr eaLnBrk="1" hangingPunct="1">
                <a:spcBef>
                  <a:spcPct val="0"/>
                </a:spcBef>
                <a:buFontTx/>
                <a:buNone/>
              </a:pPr>
              <a:t>1</a:t>
            </a:fld>
            <a:endParaRPr lang="de-DE" altLang="de-DE" sz="1400">
              <a:latin typeface="Arial" panose="020B0604020202020204" pitchFamily="34" charset="0"/>
            </a:endParaRPr>
          </a:p>
        </p:txBody>
      </p:sp>
    </p:spTree>
    <p:extLst>
      <p:ext uri="{BB962C8B-B14F-4D97-AF65-F5344CB8AC3E}">
        <p14:creationId xmlns:p14="http://schemas.microsoft.com/office/powerpoint/2010/main" val="144584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u="sng">
                <a:solidFill>
                  <a:schemeClr val="tx2"/>
                </a:solidFill>
                <a:latin typeface="Arial" panose="020B0604020202020204" pitchFamily="34" charset="0"/>
              </a:defRPr>
            </a:lvl1pPr>
            <a:lvl2pPr marL="742950" indent="-285750" eaLnBrk="0" hangingPunct="0">
              <a:defRPr sz="1400" u="sng">
                <a:solidFill>
                  <a:schemeClr val="tx2"/>
                </a:solidFill>
                <a:latin typeface="Arial" panose="020B0604020202020204" pitchFamily="34" charset="0"/>
              </a:defRPr>
            </a:lvl2pPr>
            <a:lvl3pPr marL="1143000" indent="-228600" eaLnBrk="0" hangingPunct="0">
              <a:defRPr sz="1400" u="sng">
                <a:solidFill>
                  <a:schemeClr val="tx2"/>
                </a:solidFill>
                <a:latin typeface="Arial" panose="020B0604020202020204" pitchFamily="34" charset="0"/>
              </a:defRPr>
            </a:lvl3pPr>
            <a:lvl4pPr marL="1600200" indent="-228600" eaLnBrk="0" hangingPunct="0">
              <a:defRPr sz="1400" u="sng">
                <a:solidFill>
                  <a:schemeClr val="tx2"/>
                </a:solidFill>
                <a:latin typeface="Arial" panose="020B0604020202020204" pitchFamily="34" charset="0"/>
              </a:defRPr>
            </a:lvl4pPr>
            <a:lvl5pPr marL="2057400" indent="-228600" eaLnBrk="0" hangingPunct="0">
              <a:defRPr sz="1400" u="sng">
                <a:solidFill>
                  <a:schemeClr val="tx2"/>
                </a:solidFill>
                <a:latin typeface="Arial" panose="020B0604020202020204" pitchFamily="34" charset="0"/>
              </a:defRPr>
            </a:lvl5pPr>
            <a:lvl6pPr marL="2514600" indent="-228600" eaLnBrk="0" fontAlgn="base" hangingPunct="0">
              <a:spcBef>
                <a:spcPct val="0"/>
              </a:spcBef>
              <a:spcAft>
                <a:spcPct val="0"/>
              </a:spcAft>
              <a:defRPr sz="1400" u="sng">
                <a:solidFill>
                  <a:schemeClr val="tx2"/>
                </a:solidFill>
                <a:latin typeface="Arial" panose="020B0604020202020204" pitchFamily="34" charset="0"/>
              </a:defRPr>
            </a:lvl6pPr>
            <a:lvl7pPr marL="2971800" indent="-228600" eaLnBrk="0" fontAlgn="base" hangingPunct="0">
              <a:spcBef>
                <a:spcPct val="0"/>
              </a:spcBef>
              <a:spcAft>
                <a:spcPct val="0"/>
              </a:spcAft>
              <a:defRPr sz="1400" u="sng">
                <a:solidFill>
                  <a:schemeClr val="tx2"/>
                </a:solidFill>
                <a:latin typeface="Arial" panose="020B0604020202020204" pitchFamily="34" charset="0"/>
              </a:defRPr>
            </a:lvl7pPr>
            <a:lvl8pPr marL="3429000" indent="-228600" eaLnBrk="0" fontAlgn="base" hangingPunct="0">
              <a:spcBef>
                <a:spcPct val="0"/>
              </a:spcBef>
              <a:spcAft>
                <a:spcPct val="0"/>
              </a:spcAft>
              <a:defRPr sz="1400" u="sng">
                <a:solidFill>
                  <a:schemeClr val="tx2"/>
                </a:solidFill>
                <a:latin typeface="Arial" panose="020B0604020202020204" pitchFamily="34" charset="0"/>
              </a:defRPr>
            </a:lvl8pPr>
            <a:lvl9pPr marL="3886200" indent="-228600" eaLnBrk="0" fontAlgn="base" hangingPunct="0">
              <a:spcBef>
                <a:spcPct val="0"/>
              </a:spcBef>
              <a:spcAft>
                <a:spcPct val="0"/>
              </a:spcAft>
              <a:defRPr sz="1400" u="sng">
                <a:solidFill>
                  <a:schemeClr val="tx2"/>
                </a:solidFill>
                <a:latin typeface="Arial" panose="020B0604020202020204" pitchFamily="34" charset="0"/>
              </a:defRPr>
            </a:lvl9pPr>
          </a:lstStyle>
          <a:p>
            <a:pPr eaLnBrk="1" hangingPunct="1"/>
            <a:fld id="{52097BFF-F983-4F5F-AD6F-95FA60678D9E}" type="slidenum">
              <a:rPr lang="de-DE" altLang="de-DE" u="none">
                <a:solidFill>
                  <a:schemeClr val="tx1"/>
                </a:solidFill>
              </a:rPr>
              <a:pPr eaLnBrk="1" hangingPunct="1"/>
              <a:t>2</a:t>
            </a:fld>
            <a:endParaRPr lang="de-DE" altLang="de-DE" u="none">
              <a:solidFill>
                <a:schemeClr val="tx1"/>
              </a:solidFill>
            </a:endParaRPr>
          </a:p>
        </p:txBody>
      </p:sp>
      <p:sp>
        <p:nvSpPr>
          <p:cNvPr id="2" name="Titel 1"/>
          <p:cNvSpPr>
            <a:spLocks noGrp="1"/>
          </p:cNvSpPr>
          <p:nvPr>
            <p:ph type="title"/>
          </p:nvPr>
        </p:nvSpPr>
        <p:spPr>
          <a:xfrm>
            <a:off x="471488" y="206829"/>
            <a:ext cx="5915025" cy="9699171"/>
          </a:xfrm>
        </p:spPr>
        <p:txBody>
          <a:bodyPr anchor="t">
            <a:normAutofit fontScale="90000"/>
          </a:bodyPr>
          <a:lstStyle/>
          <a:p>
            <a:pPr algn="ctr"/>
            <a:r>
              <a:rPr lang="de-DE" sz="2000" dirty="0" smtClean="0">
                <a:latin typeface="Times New Roman" panose="02020603050405020304" pitchFamily="18" charset="0"/>
                <a:cs typeface="Times New Roman" panose="02020603050405020304" pitchFamily="18" charset="0"/>
              </a:rPr>
              <a:t>Die „Alte Molkerei“ hatte Urlaub und da die „Zweite Heimat“ in </a:t>
            </a:r>
            <a:r>
              <a:rPr lang="de-DE" sz="2000" dirty="0" err="1" smtClean="0">
                <a:latin typeface="Times New Roman" panose="02020603050405020304" pitchFamily="18" charset="0"/>
                <a:cs typeface="Times New Roman" panose="02020603050405020304" pitchFamily="18" charset="0"/>
              </a:rPr>
              <a:t>Elleringhausen</a:t>
            </a:r>
            <a:r>
              <a:rPr lang="de-DE" sz="2000" dirty="0" smtClean="0">
                <a:latin typeface="Times New Roman" panose="02020603050405020304" pitchFamily="18" charset="0"/>
                <a:cs typeface="Times New Roman" panose="02020603050405020304" pitchFamily="18" charset="0"/>
              </a:rPr>
              <a:t> ein </a:t>
            </a:r>
            <a:r>
              <a:rPr lang="de-DE" sz="2000" dirty="0" err="1" smtClean="0">
                <a:latin typeface="Times New Roman" panose="02020603050405020304" pitchFamily="18" charset="0"/>
                <a:cs typeface="Times New Roman" panose="02020603050405020304" pitchFamily="18" charset="0"/>
              </a:rPr>
              <a:t>Schlachteessen</a:t>
            </a:r>
            <a:r>
              <a:rPr lang="de-DE" sz="2000" dirty="0" smtClean="0">
                <a:latin typeface="Times New Roman" panose="02020603050405020304" pitchFamily="18" charset="0"/>
                <a:cs typeface="Times New Roman" panose="02020603050405020304" pitchFamily="18" charset="0"/>
              </a:rPr>
              <a:t> veranstaltete, fand das Treffen der „Kleinen Seniorengemeinschaft“ am 08. 11. </a:t>
            </a:r>
            <a:r>
              <a:rPr lang="de-DE" sz="2000" dirty="0" smtClean="0">
                <a:latin typeface="Times New Roman" panose="02020603050405020304" pitchFamily="18" charset="0"/>
                <a:cs typeface="Times New Roman" panose="02020603050405020304" pitchFamily="18" charset="0"/>
              </a:rPr>
              <a:t>2024 in </a:t>
            </a:r>
            <a:r>
              <a:rPr lang="de-DE" sz="2000" dirty="0" smtClean="0">
                <a:latin typeface="Times New Roman" panose="02020603050405020304" pitchFamily="18" charset="0"/>
                <a:cs typeface="Times New Roman" panose="02020603050405020304" pitchFamily="18" charset="0"/>
              </a:rPr>
              <a:t>der „Alten Schmiede“ in Höringhausen statt. </a:t>
            </a:r>
            <a:r>
              <a:rPr lang="de-DE" sz="2000" dirty="0" smtClean="0">
                <a:latin typeface="Times New Roman" panose="02020603050405020304" pitchFamily="18" charset="0"/>
                <a:cs typeface="Times New Roman" panose="02020603050405020304" pitchFamily="18" charset="0"/>
              </a:rPr>
              <a:t/>
            </a:r>
            <a:br>
              <a:rPr lang="de-DE" sz="2000" dirty="0" smtClean="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Schwiegertochter </a:t>
            </a:r>
            <a:r>
              <a:rPr lang="de-DE" sz="2000" dirty="0" smtClean="0">
                <a:latin typeface="Times New Roman" panose="02020603050405020304" pitchFamily="18" charset="0"/>
                <a:cs typeface="Times New Roman" panose="02020603050405020304" pitchFamily="18" charset="0"/>
              </a:rPr>
              <a:t>Elke hatte die Dekorationen der Schmiede vorgenommen. </a:t>
            </a:r>
            <a:br>
              <a:rPr lang="de-DE" sz="2000" dirty="0" smtClean="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
            </a:r>
            <a:br>
              <a:rPr lang="de-DE" sz="2000" dirty="0" smtClean="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
            </a:r>
            <a:br>
              <a:rPr lang="de-DE" sz="2000" dirty="0" smtClean="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
            </a:r>
            <a:br>
              <a:rPr lang="de-DE" sz="2000" dirty="0" smtClean="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
            </a:r>
            <a:br>
              <a:rPr lang="de-DE" sz="2000" dirty="0" smtClean="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
            </a:r>
            <a:br>
              <a:rPr lang="de-DE" sz="2000" dirty="0" smtClean="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
            </a:r>
            <a:br>
              <a:rPr lang="de-DE" sz="2000" dirty="0" smtClean="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
            </a:r>
            <a:br>
              <a:rPr lang="de-DE" sz="2000" dirty="0" smtClean="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
            </a:r>
            <a:br>
              <a:rPr lang="de-DE" sz="2000" dirty="0" smtClean="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Helmut </a:t>
            </a:r>
            <a:r>
              <a:rPr lang="de-DE" sz="2000" dirty="0" err="1">
                <a:latin typeface="Times New Roman" panose="02020603050405020304" pitchFamily="18" charset="0"/>
                <a:cs typeface="Times New Roman" panose="02020603050405020304" pitchFamily="18" charset="0"/>
              </a:rPr>
              <a:t>Menkel</a:t>
            </a:r>
            <a:r>
              <a:rPr lang="de-DE" sz="2000" dirty="0">
                <a:latin typeface="Times New Roman" panose="02020603050405020304" pitchFamily="18" charset="0"/>
                <a:cs typeface="Times New Roman" panose="02020603050405020304" pitchFamily="18" charset="0"/>
              </a:rPr>
              <a:t> überreichte ihr als Dank einen </a:t>
            </a:r>
            <a:r>
              <a:rPr lang="de-DE" sz="2000" dirty="0" smtClean="0">
                <a:latin typeface="Times New Roman" panose="02020603050405020304" pitchFamily="18" charset="0"/>
                <a:cs typeface="Times New Roman" panose="02020603050405020304" pitchFamily="18" charset="0"/>
              </a:rPr>
              <a:t>Blumenstrauß</a:t>
            </a: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Helmut stellte eine Spendendose auf – Heinrich war dagegen -</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Trotzdem vielen Dank für die Spende</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
            </a:r>
            <a:br>
              <a:rPr lang="de-DE" sz="2000" dirty="0" smtClean="0">
                <a:latin typeface="Times New Roman" panose="02020603050405020304" pitchFamily="18" charset="0"/>
                <a:cs typeface="Times New Roman" panose="02020603050405020304" pitchFamily="18" charset="0"/>
              </a:rPr>
            </a:br>
            <a:endParaRPr lang="de-DE" sz="2000" dirty="0">
              <a:latin typeface="Times New Roman" panose="02020603050405020304" pitchFamily="18" charset="0"/>
              <a:cs typeface="Times New Roman" panose="02020603050405020304" pitchFamily="18" charset="0"/>
            </a:endParaRPr>
          </a:p>
        </p:txBody>
      </p:sp>
      <p:pic>
        <p:nvPicPr>
          <p:cNvPr id="3" name="Grafik 2"/>
          <p:cNvPicPr>
            <a:picLocks noChangeAspect="1"/>
          </p:cNvPicPr>
          <p:nvPr/>
        </p:nvPicPr>
        <p:blipFill>
          <a:blip r:embed="rId2"/>
          <a:stretch>
            <a:fillRect/>
          </a:stretch>
        </p:blipFill>
        <p:spPr>
          <a:xfrm>
            <a:off x="559119" y="2135182"/>
            <a:ext cx="5739761" cy="4965462"/>
          </a:xfrm>
          <a:prstGeom prst="rect">
            <a:avLst/>
          </a:prstGeom>
        </p:spPr>
      </p:pic>
      <p:pic>
        <p:nvPicPr>
          <p:cNvPr id="5" name="Grafik 4"/>
          <p:cNvPicPr>
            <a:picLocks noChangeAspect="1"/>
          </p:cNvPicPr>
          <p:nvPr/>
        </p:nvPicPr>
        <p:blipFill>
          <a:blip r:embed="rId3"/>
          <a:stretch>
            <a:fillRect/>
          </a:stretch>
        </p:blipFill>
        <p:spPr>
          <a:xfrm>
            <a:off x="2959115" y="8164286"/>
            <a:ext cx="1416943" cy="1544514"/>
          </a:xfrm>
          <a:prstGeom prst="rect">
            <a:avLst/>
          </a:prstGeom>
        </p:spPr>
      </p:pic>
    </p:spTree>
    <p:extLst>
      <p:ext uri="{BB962C8B-B14F-4D97-AF65-F5344CB8AC3E}">
        <p14:creationId xmlns:p14="http://schemas.microsoft.com/office/powerpoint/2010/main" val="1015587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2"/>
          <p:cNvSpPr>
            <a:spLocks noGrp="1"/>
          </p:cNvSpPr>
          <p:nvPr>
            <p:ph type="title"/>
          </p:nvPr>
        </p:nvSpPr>
        <p:spPr>
          <a:xfrm>
            <a:off x="476250" y="119743"/>
            <a:ext cx="5910263" cy="9589057"/>
          </a:xfrm>
        </p:spPr>
        <p:txBody>
          <a:bodyPr anchor="t"/>
          <a:lstStyle/>
          <a:p>
            <a:r>
              <a:rPr lang="de-DE" sz="1800" dirty="0">
                <a:latin typeface="Times New Roman" panose="02020603050405020304" pitchFamily="18" charset="0"/>
                <a:cs typeface="Times New Roman" panose="02020603050405020304" pitchFamily="18" charset="0"/>
              </a:rPr>
              <a:t>Heinrich erzählte in kurzen Worten die Geschichte der Schmiede. Sie bestand schon im Jahr 1568.</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(Inventarium der Kirche</a:t>
            </a:r>
            <a:r>
              <a:rPr lang="de-DE" sz="1800" dirty="0" smtClean="0">
                <a:latin typeface="Times New Roman" panose="02020603050405020304" pitchFamily="18" charset="0"/>
                <a:cs typeface="Times New Roman" panose="02020603050405020304" pitchFamily="18" charset="0"/>
              </a:rPr>
              <a:t>)</a:t>
            </a:r>
            <a:r>
              <a:rPr lang="de-DE" altLang="de-DE" sz="1800" b="1" dirty="0">
                <a:latin typeface="Times New Roman" panose="02020603050405020304" pitchFamily="18" charset="0"/>
                <a:cs typeface="Times New Roman" panose="02020603050405020304" pitchFamily="18" charset="0"/>
              </a:rPr>
              <a:t/>
            </a:r>
            <a:br>
              <a:rPr lang="de-DE" altLang="de-DE" sz="1800" b="1" dirty="0">
                <a:latin typeface="Times New Roman" panose="02020603050405020304" pitchFamily="18" charset="0"/>
                <a:cs typeface="Times New Roman" panose="02020603050405020304" pitchFamily="18" charset="0"/>
              </a:rPr>
            </a:br>
            <a:r>
              <a:rPr lang="de-DE" altLang="de-DE" sz="1800" b="1" dirty="0" smtClean="0">
                <a:latin typeface="Times New Roman" panose="02020603050405020304" pitchFamily="18" charset="0"/>
                <a:cs typeface="Times New Roman" panose="02020603050405020304" pitchFamily="18" charset="0"/>
              </a:rPr>
              <a:t>Aus </a:t>
            </a:r>
            <a:r>
              <a:rPr lang="de-DE" altLang="de-DE" sz="1800" b="1" dirty="0">
                <a:latin typeface="Times New Roman" panose="02020603050405020304" pitchFamily="18" charset="0"/>
                <a:cs typeface="Times New Roman" panose="02020603050405020304" pitchFamily="18" charset="0"/>
              </a:rPr>
              <a:t>einen Güterverzeichnis der </a:t>
            </a:r>
            <a:r>
              <a:rPr lang="de-DE" altLang="de-DE" sz="1800" b="1" dirty="0" err="1">
                <a:latin typeface="Times New Roman" panose="02020603050405020304" pitchFamily="18" charset="0"/>
                <a:cs typeface="Times New Roman" panose="02020603050405020304" pitchFamily="18" charset="0"/>
              </a:rPr>
              <a:t>Höringhäuser</a:t>
            </a:r>
            <a:r>
              <a:rPr lang="de-DE" altLang="de-DE" sz="1800" b="1" dirty="0">
                <a:latin typeface="Times New Roman" panose="02020603050405020304" pitchFamily="18" charset="0"/>
                <a:cs typeface="Times New Roman" panose="02020603050405020304" pitchFamily="18" charset="0"/>
              </a:rPr>
              <a:t> Kirche und des Pfarrhofs aus dem Jahr 1568, die Schmiede gab es damals schon.</a:t>
            </a:r>
            <a:br>
              <a:rPr lang="de-DE" altLang="de-DE" sz="1800" b="1" dirty="0">
                <a:latin typeface="Times New Roman" panose="02020603050405020304" pitchFamily="18" charset="0"/>
                <a:cs typeface="Times New Roman" panose="02020603050405020304" pitchFamily="18" charset="0"/>
              </a:rPr>
            </a:br>
            <a:r>
              <a:rPr lang="de-DE" altLang="de-DE" sz="1800" b="1" dirty="0">
                <a:solidFill>
                  <a:srgbClr val="00B0F0"/>
                </a:solidFill>
                <a:latin typeface="Times New Roman" panose="02020603050405020304" pitchFamily="18" charset="0"/>
                <a:cs typeface="Times New Roman" panose="02020603050405020304" pitchFamily="18" charset="0"/>
              </a:rPr>
              <a:t/>
            </a:r>
            <a:br>
              <a:rPr lang="de-DE" altLang="de-DE" sz="1800" b="1" dirty="0">
                <a:solidFill>
                  <a:srgbClr val="00B0F0"/>
                </a:solidFill>
                <a:latin typeface="Times New Roman" panose="02020603050405020304" pitchFamily="18" charset="0"/>
                <a:cs typeface="Times New Roman" panose="02020603050405020304" pitchFamily="18" charset="0"/>
              </a:rPr>
            </a:br>
            <a:r>
              <a:rPr lang="de-DE" altLang="de-DE" sz="1400" b="1" dirty="0">
                <a:solidFill>
                  <a:srgbClr val="00B0F0"/>
                </a:solidFill>
                <a:latin typeface="Times New Roman" panose="02020603050405020304" pitchFamily="18" charset="0"/>
                <a:cs typeface="Times New Roman" panose="02020603050405020304" pitchFamily="18" charset="0"/>
              </a:rPr>
              <a:t/>
            </a:r>
            <a:br>
              <a:rPr lang="de-DE" altLang="de-DE" sz="1400" b="1" dirty="0">
                <a:solidFill>
                  <a:srgbClr val="00B0F0"/>
                </a:solidFill>
                <a:latin typeface="Times New Roman" panose="02020603050405020304" pitchFamily="18" charset="0"/>
                <a:cs typeface="Times New Roman" panose="02020603050405020304" pitchFamily="18" charset="0"/>
              </a:rPr>
            </a:br>
            <a:r>
              <a:rPr lang="de-DE" altLang="de-DE" sz="1400" dirty="0">
                <a:solidFill>
                  <a:srgbClr val="00B0F0"/>
                </a:solidFill>
                <a:latin typeface="Times New Roman" panose="02020603050405020304" pitchFamily="18" charset="0"/>
                <a:cs typeface="Times New Roman" panose="02020603050405020304" pitchFamily="18" charset="0"/>
              </a:rPr>
              <a:t/>
            </a:r>
            <a:br>
              <a:rPr lang="de-DE" altLang="de-DE" sz="1400" dirty="0">
                <a:solidFill>
                  <a:srgbClr val="00B0F0"/>
                </a:solidFill>
                <a:latin typeface="Times New Roman" panose="02020603050405020304" pitchFamily="18" charset="0"/>
                <a:cs typeface="Times New Roman" panose="02020603050405020304" pitchFamily="18" charset="0"/>
              </a:rPr>
            </a:br>
            <a:r>
              <a:rPr lang="de-DE" altLang="de-DE" sz="1400" dirty="0">
                <a:solidFill>
                  <a:srgbClr val="00B0F0"/>
                </a:solidFill>
                <a:latin typeface="Times New Roman" panose="02020603050405020304" pitchFamily="18" charset="0"/>
                <a:cs typeface="Times New Roman" panose="02020603050405020304" pitchFamily="18" charset="0"/>
              </a:rPr>
              <a:t/>
            </a:r>
            <a:br>
              <a:rPr lang="de-DE" altLang="de-DE" sz="1400" dirty="0">
                <a:solidFill>
                  <a:srgbClr val="00B0F0"/>
                </a:solidFill>
                <a:latin typeface="Times New Roman" panose="02020603050405020304" pitchFamily="18" charset="0"/>
                <a:cs typeface="Times New Roman" panose="02020603050405020304" pitchFamily="18" charset="0"/>
              </a:rPr>
            </a:br>
            <a:r>
              <a:rPr lang="de-DE" altLang="de-DE" sz="1400" dirty="0">
                <a:solidFill>
                  <a:srgbClr val="00B0F0"/>
                </a:solidFill>
                <a:latin typeface="Times New Roman" panose="02020603050405020304" pitchFamily="18" charset="0"/>
                <a:cs typeface="Times New Roman" panose="02020603050405020304" pitchFamily="18" charset="0"/>
              </a:rPr>
              <a:t/>
            </a:r>
            <a:br>
              <a:rPr lang="de-DE" altLang="de-DE" sz="1400" dirty="0">
                <a:solidFill>
                  <a:srgbClr val="00B0F0"/>
                </a:solidFill>
                <a:latin typeface="Times New Roman" panose="02020603050405020304" pitchFamily="18" charset="0"/>
                <a:cs typeface="Times New Roman" panose="02020603050405020304" pitchFamily="18" charset="0"/>
              </a:rPr>
            </a:br>
            <a:r>
              <a:rPr lang="de-DE" altLang="de-DE" sz="1400" dirty="0">
                <a:solidFill>
                  <a:srgbClr val="00B0F0"/>
                </a:solidFill>
                <a:latin typeface="Times New Roman" panose="02020603050405020304" pitchFamily="18" charset="0"/>
                <a:cs typeface="Times New Roman" panose="02020603050405020304" pitchFamily="18" charset="0"/>
              </a:rPr>
              <a:t/>
            </a:r>
            <a:br>
              <a:rPr lang="de-DE" altLang="de-DE" sz="1400" dirty="0">
                <a:solidFill>
                  <a:srgbClr val="00B0F0"/>
                </a:solidFill>
                <a:latin typeface="Times New Roman" panose="02020603050405020304" pitchFamily="18" charset="0"/>
                <a:cs typeface="Times New Roman" panose="02020603050405020304" pitchFamily="18" charset="0"/>
              </a:rPr>
            </a:br>
            <a:r>
              <a:rPr lang="de-DE" altLang="de-DE" sz="1400" dirty="0">
                <a:solidFill>
                  <a:srgbClr val="00B0F0"/>
                </a:solidFill>
                <a:latin typeface="Times New Roman" panose="02020603050405020304" pitchFamily="18" charset="0"/>
                <a:cs typeface="Times New Roman" panose="02020603050405020304" pitchFamily="18" charset="0"/>
              </a:rPr>
              <a:t/>
            </a:r>
            <a:br>
              <a:rPr lang="de-DE" altLang="de-DE" sz="1400" dirty="0">
                <a:solidFill>
                  <a:srgbClr val="00B0F0"/>
                </a:solidFill>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Verzeichnis </a:t>
            </a:r>
            <a:r>
              <a:rPr lang="de-DE" altLang="de-DE" sz="1800" dirty="0">
                <a:latin typeface="Times New Roman" panose="02020603050405020304" pitchFamily="18" charset="0"/>
                <a:cs typeface="Times New Roman" panose="02020603050405020304" pitchFamily="18" charset="0"/>
              </a:rPr>
              <a:t>der </a:t>
            </a:r>
            <a:r>
              <a:rPr lang="de-DE" altLang="de-DE" sz="1800" dirty="0" err="1">
                <a:latin typeface="Times New Roman" panose="02020603050405020304" pitchFamily="18" charset="0"/>
                <a:cs typeface="Times New Roman" panose="02020603050405020304" pitchFamily="18" charset="0"/>
              </a:rPr>
              <a:t>Hanen</a:t>
            </a:r>
            <a:r>
              <a:rPr lang="de-DE" altLang="de-DE" sz="1800" dirty="0">
                <a:latin typeface="Times New Roman" panose="02020603050405020304" pitchFamily="18" charset="0"/>
                <a:cs typeface="Times New Roman" panose="02020603050405020304" pitchFamily="18" charset="0"/>
              </a:rPr>
              <a:t> (Hähne) und Egger (Eier) so der Pfarr (</a:t>
            </a:r>
            <a:r>
              <a:rPr lang="de-DE" altLang="de-DE" sz="1800" dirty="0" smtClean="0">
                <a:latin typeface="Times New Roman" panose="02020603050405020304" pitchFamily="18" charset="0"/>
                <a:cs typeface="Times New Roman" panose="02020603050405020304" pitchFamily="18" charset="0"/>
              </a:rPr>
              <a:t>der Kirche) </a:t>
            </a:r>
            <a:r>
              <a:rPr lang="de-DE" altLang="de-DE" sz="1800" dirty="0" err="1">
                <a:latin typeface="Times New Roman" panose="02020603050405020304" pitchFamily="18" charset="0"/>
                <a:cs typeface="Times New Roman" panose="02020603050405020304" pitchFamily="18" charset="0"/>
              </a:rPr>
              <a:t>jährich</a:t>
            </a:r>
            <a:r>
              <a:rPr lang="de-DE" altLang="de-DE" sz="1800" dirty="0">
                <a:latin typeface="Times New Roman" panose="02020603050405020304" pitchFamily="18" charset="0"/>
                <a:cs typeface="Times New Roman" panose="02020603050405020304" pitchFamily="18" charset="0"/>
              </a:rPr>
              <a:t> von Hausstätten fallen. (geben müssen</a:t>
            </a:r>
            <a:r>
              <a:rPr lang="de-DE" altLang="de-DE" sz="1800" dirty="0" smtClean="0">
                <a:latin typeface="Times New Roman" panose="02020603050405020304" pitchFamily="18" charset="0"/>
                <a:cs typeface="Times New Roman" panose="02020603050405020304" pitchFamily="18" charset="0"/>
              </a:rPr>
              <a: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Adolf der Schmied gab 3 </a:t>
            </a:r>
            <a:r>
              <a:rPr lang="de-DE" altLang="de-DE" sz="1800" dirty="0" err="1" smtClean="0">
                <a:latin typeface="Times New Roman" panose="02020603050405020304" pitchFamily="18" charset="0"/>
                <a:cs typeface="Times New Roman" panose="02020603050405020304" pitchFamily="18" charset="0"/>
              </a:rPr>
              <a:t>Hanen</a:t>
            </a:r>
            <a:r>
              <a:rPr lang="de-DE" altLang="de-DE" sz="1800" dirty="0" smtClean="0">
                <a:latin typeface="Times New Roman" panose="02020603050405020304" pitchFamily="18" charset="0"/>
                <a:cs typeface="Times New Roman" panose="02020603050405020304" pitchFamily="18" charset="0"/>
              </a:rPr>
              <a:t> und 1Stiege Egger</a:t>
            </a:r>
            <a:r>
              <a:rPr lang="de-DE" altLang="de-DE" sz="1400" dirty="0">
                <a:latin typeface="Times New Roman" panose="02020603050405020304" pitchFamily="18" charset="0"/>
                <a:cs typeface="Times New Roman" panose="02020603050405020304" pitchFamily="18" charset="0"/>
              </a:rPr>
              <a:t/>
            </a:r>
            <a:br>
              <a:rPr lang="de-DE" altLang="de-DE" sz="1400" dirty="0">
                <a:latin typeface="Times New Roman" panose="02020603050405020304" pitchFamily="18" charset="0"/>
                <a:cs typeface="Times New Roman" panose="02020603050405020304" pitchFamily="18" charset="0"/>
              </a:rPr>
            </a:br>
            <a:r>
              <a:rPr lang="de-DE" altLang="de-DE" sz="1400" dirty="0">
                <a:latin typeface="Times New Roman" panose="02020603050405020304" pitchFamily="18" charset="0"/>
                <a:cs typeface="Times New Roman" panose="02020603050405020304" pitchFamily="18" charset="0"/>
              </a:rPr>
              <a:t/>
            </a:r>
            <a:br>
              <a:rPr lang="de-DE" altLang="de-DE" sz="14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Willi Pfeiffer hatte noch eine Zauberkiste mit Süßigkeiten und kleinen Flaschen mit geistigen Getränken </a:t>
            </a:r>
            <a:r>
              <a:rPr lang="de-DE" sz="1800" dirty="0" smtClean="0">
                <a:latin typeface="Times New Roman" panose="02020603050405020304" pitchFamily="18" charset="0"/>
                <a:cs typeface="Times New Roman" panose="02020603050405020304" pitchFamily="18" charset="0"/>
              </a:rPr>
              <a:t>mitgebracht.</a:t>
            </a:r>
            <a:r>
              <a:rPr lang="de-DE" altLang="de-DE" sz="1800" dirty="0">
                <a:latin typeface="Times New Roman" panose="02020603050405020304" pitchFamily="18" charset="0"/>
                <a:cs typeface="Times New Roman" panose="02020603050405020304" pitchFamily="18" charset="0"/>
              </a:rPr>
              <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
            </a:r>
            <a:br>
              <a:rPr lang="de-DE" altLang="de-DE" sz="1800" dirty="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400" dirty="0">
                <a:latin typeface="Times New Roman" panose="02020603050405020304" pitchFamily="18" charset="0"/>
                <a:cs typeface="Times New Roman" panose="02020603050405020304" pitchFamily="18" charset="0"/>
              </a:rPr>
              <a:t/>
            </a:r>
            <a:br>
              <a:rPr lang="de-DE" altLang="de-DE" sz="1400" dirty="0">
                <a:latin typeface="Times New Roman" panose="02020603050405020304" pitchFamily="18" charset="0"/>
                <a:cs typeface="Times New Roman" panose="02020603050405020304" pitchFamily="18" charset="0"/>
              </a:rPr>
            </a:br>
            <a:r>
              <a:rPr lang="de-DE" altLang="de-DE" sz="1400" dirty="0">
                <a:latin typeface="Times New Roman" panose="02020603050405020304" pitchFamily="18" charset="0"/>
                <a:cs typeface="Times New Roman" panose="02020603050405020304" pitchFamily="18" charset="0"/>
              </a:rPr>
              <a:t/>
            </a:r>
            <a:br>
              <a:rPr lang="de-DE" altLang="de-DE" sz="1400" dirty="0">
                <a:latin typeface="Times New Roman" panose="02020603050405020304" pitchFamily="18" charset="0"/>
                <a:cs typeface="Times New Roman" panose="02020603050405020304" pitchFamily="18" charset="0"/>
              </a:rPr>
            </a:br>
            <a:r>
              <a:rPr lang="de-DE" altLang="de-DE" sz="1400" dirty="0">
                <a:latin typeface="Times New Roman" panose="02020603050405020304" pitchFamily="18" charset="0"/>
                <a:cs typeface="Times New Roman" panose="02020603050405020304" pitchFamily="18" charset="0"/>
              </a:rPr>
              <a:t/>
            </a:r>
            <a:br>
              <a:rPr lang="de-DE" altLang="de-DE" sz="1400" dirty="0">
                <a:latin typeface="Times New Roman" panose="02020603050405020304" pitchFamily="18" charset="0"/>
                <a:cs typeface="Times New Roman" panose="02020603050405020304" pitchFamily="18" charset="0"/>
              </a:rPr>
            </a:br>
            <a:r>
              <a:rPr lang="de-DE" altLang="de-DE" sz="1400" dirty="0">
                <a:latin typeface="Times New Roman" panose="02020603050405020304" pitchFamily="18" charset="0"/>
                <a:cs typeface="Times New Roman" panose="02020603050405020304" pitchFamily="18" charset="0"/>
              </a:rPr>
              <a:t/>
            </a:r>
            <a:br>
              <a:rPr lang="de-DE" altLang="de-DE" sz="1400" dirty="0">
                <a:latin typeface="Times New Roman" panose="02020603050405020304" pitchFamily="18" charset="0"/>
                <a:cs typeface="Times New Roman" panose="02020603050405020304" pitchFamily="18" charset="0"/>
              </a:rPr>
            </a:br>
            <a:r>
              <a:rPr lang="de-DE" altLang="de-DE" sz="1400" dirty="0">
                <a:latin typeface="Times New Roman" panose="02020603050405020304" pitchFamily="18" charset="0"/>
                <a:cs typeface="Times New Roman" panose="02020603050405020304" pitchFamily="18" charset="0"/>
              </a:rPr>
              <a:t/>
            </a:r>
            <a:br>
              <a:rPr lang="de-DE" altLang="de-DE" sz="1400" dirty="0">
                <a:latin typeface="Times New Roman" panose="02020603050405020304" pitchFamily="18" charset="0"/>
                <a:cs typeface="Times New Roman" panose="02020603050405020304" pitchFamily="18" charset="0"/>
              </a:rPr>
            </a:br>
            <a:r>
              <a:rPr lang="de-DE" altLang="de-DE" sz="1400" dirty="0">
                <a:latin typeface="Times New Roman" panose="02020603050405020304" pitchFamily="18" charset="0"/>
                <a:cs typeface="Times New Roman" panose="02020603050405020304" pitchFamily="18" charset="0"/>
              </a:rPr>
              <a:t/>
            </a:r>
            <a:br>
              <a:rPr lang="de-DE" altLang="de-DE" sz="1400" dirty="0">
                <a:latin typeface="Times New Roman" panose="02020603050405020304" pitchFamily="18" charset="0"/>
                <a:cs typeface="Times New Roman" panose="02020603050405020304" pitchFamily="18" charset="0"/>
              </a:rPr>
            </a:br>
            <a:r>
              <a:rPr lang="de-DE" altLang="de-DE" sz="1400" dirty="0">
                <a:latin typeface="Times New Roman" panose="02020603050405020304" pitchFamily="18" charset="0"/>
                <a:cs typeface="Times New Roman" panose="02020603050405020304" pitchFamily="18" charset="0"/>
              </a:rPr>
              <a:t/>
            </a:r>
            <a:br>
              <a:rPr lang="de-DE" altLang="de-DE" sz="1400" dirty="0">
                <a:latin typeface="Times New Roman" panose="02020603050405020304" pitchFamily="18" charset="0"/>
                <a:cs typeface="Times New Roman" panose="02020603050405020304" pitchFamily="18" charset="0"/>
              </a:rPr>
            </a:br>
            <a:r>
              <a:rPr lang="de-DE" altLang="de-DE" sz="1400" dirty="0">
                <a:latin typeface="Times New Roman" panose="02020603050405020304" pitchFamily="18" charset="0"/>
                <a:cs typeface="Times New Roman" panose="02020603050405020304" pitchFamily="18" charset="0"/>
              </a:rPr>
              <a:t/>
            </a:r>
            <a:br>
              <a:rPr lang="de-DE" altLang="de-DE" sz="1400" dirty="0">
                <a:latin typeface="Times New Roman" panose="02020603050405020304" pitchFamily="18" charset="0"/>
                <a:cs typeface="Times New Roman" panose="02020603050405020304" pitchFamily="18" charset="0"/>
              </a:rPr>
            </a:br>
            <a:r>
              <a:rPr lang="de-DE" altLang="de-DE" sz="1400" dirty="0">
                <a:latin typeface="Times New Roman" panose="02020603050405020304" pitchFamily="18" charset="0"/>
                <a:cs typeface="Times New Roman" panose="02020603050405020304" pitchFamily="18" charset="0"/>
              </a:rPr>
              <a:t/>
            </a:r>
            <a:br>
              <a:rPr lang="de-DE" altLang="de-DE" sz="1400" dirty="0">
                <a:latin typeface="Times New Roman" panose="02020603050405020304" pitchFamily="18" charset="0"/>
                <a:cs typeface="Times New Roman" panose="02020603050405020304" pitchFamily="18" charset="0"/>
              </a:rPr>
            </a:br>
            <a:r>
              <a:rPr lang="de-DE" altLang="de-DE" sz="1400" dirty="0">
                <a:latin typeface="Times New Roman" panose="02020603050405020304" pitchFamily="18" charset="0"/>
                <a:cs typeface="Times New Roman" panose="02020603050405020304" pitchFamily="18" charset="0"/>
              </a:rPr>
              <a:t/>
            </a:r>
            <a:br>
              <a:rPr lang="de-DE" altLang="de-DE" sz="1400" dirty="0">
                <a:latin typeface="Times New Roman" panose="02020603050405020304" pitchFamily="18" charset="0"/>
                <a:cs typeface="Times New Roman" panose="02020603050405020304" pitchFamily="18" charset="0"/>
              </a:rPr>
            </a:br>
            <a:r>
              <a:rPr lang="de-DE" altLang="de-DE" sz="1400" dirty="0">
                <a:latin typeface="Times New Roman" panose="02020603050405020304" pitchFamily="18" charset="0"/>
                <a:cs typeface="Times New Roman" panose="02020603050405020304" pitchFamily="18" charset="0"/>
              </a:rPr>
              <a:t/>
            </a:r>
            <a:br>
              <a:rPr lang="de-DE" altLang="de-DE" sz="1400" dirty="0">
                <a:latin typeface="Times New Roman" panose="02020603050405020304" pitchFamily="18" charset="0"/>
                <a:cs typeface="Times New Roman" panose="02020603050405020304" pitchFamily="18" charset="0"/>
              </a:rPr>
            </a:br>
            <a:r>
              <a:rPr lang="de-DE" altLang="de-DE" sz="1400" dirty="0">
                <a:latin typeface="Times New Roman" panose="02020603050405020304" pitchFamily="18" charset="0"/>
                <a:cs typeface="Times New Roman" panose="02020603050405020304" pitchFamily="18" charset="0"/>
              </a:rPr>
              <a:t/>
            </a:r>
            <a:br>
              <a:rPr lang="de-DE" altLang="de-DE" sz="1400" dirty="0">
                <a:latin typeface="Times New Roman" panose="02020603050405020304" pitchFamily="18" charset="0"/>
                <a:cs typeface="Times New Roman" panose="02020603050405020304" pitchFamily="18" charset="0"/>
              </a:rPr>
            </a:br>
            <a:r>
              <a:rPr lang="de-DE" altLang="de-DE" sz="1400" dirty="0">
                <a:latin typeface="Times New Roman" panose="02020603050405020304" pitchFamily="18" charset="0"/>
                <a:cs typeface="Times New Roman" panose="02020603050405020304" pitchFamily="18" charset="0"/>
              </a:rPr>
              <a:t/>
            </a:r>
            <a:br>
              <a:rPr lang="de-DE" altLang="de-DE" sz="1400" dirty="0">
                <a:latin typeface="Times New Roman" panose="02020603050405020304" pitchFamily="18" charset="0"/>
                <a:cs typeface="Times New Roman" panose="02020603050405020304" pitchFamily="18" charset="0"/>
              </a:rPr>
            </a:br>
            <a:r>
              <a:rPr lang="de-DE" altLang="de-DE" sz="1400" dirty="0">
                <a:latin typeface="Times New Roman" panose="02020603050405020304" pitchFamily="18" charset="0"/>
                <a:cs typeface="Times New Roman" panose="02020603050405020304" pitchFamily="18" charset="0"/>
              </a:rPr>
              <a:t/>
            </a:r>
            <a:br>
              <a:rPr lang="de-DE" altLang="de-DE" sz="1400" dirty="0">
                <a:latin typeface="Times New Roman" panose="02020603050405020304" pitchFamily="18" charset="0"/>
                <a:cs typeface="Times New Roman" panose="02020603050405020304" pitchFamily="18" charset="0"/>
              </a:rPr>
            </a:br>
            <a:r>
              <a:rPr lang="de-DE" altLang="de-DE" sz="1400" dirty="0">
                <a:latin typeface="Times New Roman" panose="02020603050405020304" pitchFamily="18" charset="0"/>
                <a:cs typeface="Times New Roman" panose="02020603050405020304" pitchFamily="18" charset="0"/>
              </a:rPr>
              <a:t/>
            </a:r>
            <a:br>
              <a:rPr lang="de-DE" altLang="de-DE" sz="1400" dirty="0">
                <a:latin typeface="Times New Roman" panose="02020603050405020304" pitchFamily="18" charset="0"/>
                <a:cs typeface="Times New Roman" panose="02020603050405020304" pitchFamily="18" charset="0"/>
              </a:rPr>
            </a:br>
            <a:endParaRPr lang="de-DE" altLang="de-DE" sz="1400" dirty="0">
              <a:latin typeface="Times New Roman" panose="02020603050405020304" pitchFamily="18" charset="0"/>
              <a:cs typeface="Times New Roman" panose="02020603050405020304" pitchFamily="18" charset="0"/>
            </a:endParaRPr>
          </a:p>
        </p:txBody>
      </p:sp>
      <p:sp>
        <p:nvSpPr>
          <p:cNvPr id="717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9FC0885-FACB-487B-BD1D-C4D8BF92D3C3}" type="slidenum">
              <a:rPr lang="de-DE" altLang="de-DE" sz="1400"/>
              <a:pPr>
                <a:spcBef>
                  <a:spcPct val="0"/>
                </a:spcBef>
                <a:buFontTx/>
                <a:buNone/>
              </a:pPr>
              <a:t>3</a:t>
            </a:fld>
            <a:endParaRPr lang="de-DE" altLang="de-DE" sz="1400"/>
          </a:p>
        </p:txBody>
      </p:sp>
      <p:pic>
        <p:nvPicPr>
          <p:cNvPr id="7172" name="Grafik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4721" y="1651228"/>
            <a:ext cx="39417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p:cNvPicPr>
            <a:picLocks noChangeAspect="1"/>
          </p:cNvPicPr>
          <p:nvPr/>
        </p:nvPicPr>
        <p:blipFill>
          <a:blip r:embed="rId3"/>
          <a:stretch>
            <a:fillRect/>
          </a:stretch>
        </p:blipFill>
        <p:spPr>
          <a:xfrm>
            <a:off x="1189604" y="4914271"/>
            <a:ext cx="4483554" cy="4860675"/>
          </a:xfrm>
          <a:prstGeom prst="rect">
            <a:avLst/>
          </a:prstGeom>
        </p:spPr>
      </p:pic>
    </p:spTree>
    <p:extLst>
      <p:ext uri="{BB962C8B-B14F-4D97-AF65-F5344CB8AC3E}">
        <p14:creationId xmlns:p14="http://schemas.microsoft.com/office/powerpoint/2010/main" val="250553722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263703"/>
            <a:ext cx="5915025" cy="9181395"/>
          </a:xfrm>
        </p:spPr>
        <p:txBody>
          <a:bodyPr>
            <a:normAutofit/>
          </a:bodyPr>
          <a:lstStyle/>
          <a:p>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400" smtClean="0">
                <a:latin typeface="Times New Roman" panose="02020603050405020304" pitchFamily="18" charset="0"/>
                <a:cs typeface="Times New Roman" panose="02020603050405020304" pitchFamily="18" charset="0"/>
              </a:rPr>
              <a:t>                                                                  </a:t>
            </a:r>
            <a:r>
              <a:rPr lang="de-DE" sz="1600" smtClean="0">
                <a:latin typeface="Times New Roman" panose="02020603050405020304" pitchFamily="18" charset="0"/>
                <a:cs typeface="Times New Roman" panose="02020603050405020304" pitchFamily="18" charset="0"/>
              </a:rPr>
              <a:t>Oberes </a:t>
            </a:r>
            <a:r>
              <a:rPr lang="de-DE" sz="1600" dirty="0" smtClean="0">
                <a:latin typeface="Times New Roman" panose="02020603050405020304" pitchFamily="18" charset="0"/>
                <a:cs typeface="Times New Roman" panose="02020603050405020304" pitchFamily="18" charset="0"/>
              </a:rPr>
              <a:t>Bild Elsbeth </a:t>
            </a:r>
            <a:br>
              <a:rPr lang="de-DE" sz="1600" dirty="0" smtClean="0">
                <a:latin typeface="Times New Roman" panose="02020603050405020304" pitchFamily="18" charset="0"/>
                <a:cs typeface="Times New Roman" panose="02020603050405020304" pitchFamily="18" charset="0"/>
              </a:rPr>
            </a:br>
            <a:r>
              <a:rPr lang="de-DE" sz="1600">
                <a:latin typeface="Times New Roman" panose="02020603050405020304" pitchFamily="18" charset="0"/>
                <a:cs typeface="Times New Roman" panose="02020603050405020304" pitchFamily="18" charset="0"/>
              </a:rPr>
              <a:t> </a:t>
            </a:r>
            <a:r>
              <a:rPr lang="de-DE" sz="1600" smtClean="0">
                <a:latin typeface="Times New Roman" panose="02020603050405020304" pitchFamily="18" charset="0"/>
                <a:cs typeface="Times New Roman" panose="02020603050405020304" pitchFamily="18" charset="0"/>
              </a:rPr>
              <a:t>                                                            alle </a:t>
            </a:r>
            <a:r>
              <a:rPr lang="de-DE" sz="1600" dirty="0" smtClean="0">
                <a:latin typeface="Times New Roman" panose="02020603050405020304" pitchFamily="18" charset="0"/>
                <a:cs typeface="Times New Roman" panose="02020603050405020304" pitchFamily="18" charset="0"/>
              </a:rPr>
              <a:t>anderen Elke</a:t>
            </a:r>
            <a:br>
              <a:rPr lang="de-DE" sz="1600" dirty="0" smtClean="0">
                <a:latin typeface="Times New Roman" panose="02020603050405020304" pitchFamily="18" charset="0"/>
                <a:cs typeface="Times New Roman" panose="02020603050405020304" pitchFamily="18" charset="0"/>
              </a:rPr>
            </a:br>
            <a:r>
              <a:rPr lang="de-DE" sz="1600" dirty="0" smtClean="0">
                <a:latin typeface="Times New Roman" panose="02020603050405020304" pitchFamily="18" charset="0"/>
                <a:cs typeface="Times New Roman" panose="02020603050405020304" pitchFamily="18" charset="0"/>
              </a:rPr>
              <a:t>                                       </a:t>
            </a:r>
            <a:r>
              <a:rPr lang="de-DE" sz="1400" dirty="0" smtClean="0">
                <a:latin typeface="Times New Roman" panose="02020603050405020304" pitchFamily="18" charset="0"/>
                <a:cs typeface="Times New Roman" panose="02020603050405020304" pitchFamily="18" charset="0"/>
              </a:rPr>
              <a:t/>
            </a:r>
            <a:br>
              <a:rPr lang="de-DE" sz="14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Marianne blickt sorgenvoll</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Ich sah das Schmiedefeuer –trotz meines angeschlagenen Körpers konnte ich der Versuchung nicht widerstehen – schob ein Eisen in das Feuer und schmiedete einen Schmiedenagel mit dem man auch Flaschen öffnen kann.</a:t>
            </a:r>
            <a:endParaRPr lang="de-DE" sz="1800" dirty="0">
              <a:latin typeface="Times New Roman" panose="02020603050405020304" pitchFamily="18" charset="0"/>
              <a:cs typeface="Times New Roman" panose="02020603050405020304" pitchFamily="18" charset="0"/>
            </a:endParaRPr>
          </a:p>
        </p:txBody>
      </p:sp>
      <p:sp>
        <p:nvSpPr>
          <p:cNvPr id="3" name="Foliennummernplatzhalter 2"/>
          <p:cNvSpPr>
            <a:spLocks noGrp="1"/>
          </p:cNvSpPr>
          <p:nvPr>
            <p:ph type="sldNum" sz="quarter" idx="12"/>
          </p:nvPr>
        </p:nvSpPr>
        <p:spPr/>
        <p:txBody>
          <a:bodyPr/>
          <a:lstStyle/>
          <a:p>
            <a:fld id="{D5EE3331-ED75-44B1-8A7A-CE75E03DB336}" type="slidenum">
              <a:rPr lang="de-DE" smtClean="0"/>
              <a:t>4</a:t>
            </a:fld>
            <a:endParaRPr lang="de-DE"/>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9027" y="298323"/>
            <a:ext cx="3712030" cy="5265763"/>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435" y="3484914"/>
            <a:ext cx="1933646" cy="4341914"/>
          </a:xfrm>
          <a:prstGeom prst="rect">
            <a:avLst/>
          </a:prstGeom>
        </p:spPr>
      </p:pic>
    </p:spTree>
    <p:extLst>
      <p:ext uri="{BB962C8B-B14F-4D97-AF65-F5344CB8AC3E}">
        <p14:creationId xmlns:p14="http://schemas.microsoft.com/office/powerpoint/2010/main" val="3151351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37361" y="3135087"/>
            <a:ext cx="2979781" cy="2144484"/>
          </a:xfrm>
        </p:spPr>
        <p:txBody>
          <a:bodyPr>
            <a:normAutofit/>
          </a:bodyPr>
          <a:lstStyle/>
          <a:p>
            <a:pPr algn="ctr"/>
            <a:r>
              <a:rPr lang="de-DE" sz="1800" dirty="0">
                <a:latin typeface="Times New Roman" panose="02020603050405020304" pitchFamily="18" charset="0"/>
                <a:cs typeface="Times New Roman" panose="02020603050405020304" pitchFamily="18" charset="0"/>
              </a:rPr>
              <a:t>Getränke und Essen kamen von der Schmiede – letzteres wurden im Dorfladen bestellt und mundete hervorragend. </a:t>
            </a:r>
            <a:endParaRPr lang="de-DE" sz="1800" dirty="0"/>
          </a:p>
        </p:txBody>
      </p:sp>
      <p:sp>
        <p:nvSpPr>
          <p:cNvPr id="3" name="Foliennummernplatzhalter 2"/>
          <p:cNvSpPr>
            <a:spLocks noGrp="1"/>
          </p:cNvSpPr>
          <p:nvPr>
            <p:ph type="sldNum" sz="quarter" idx="12"/>
          </p:nvPr>
        </p:nvSpPr>
        <p:spPr/>
        <p:txBody>
          <a:bodyPr/>
          <a:lstStyle/>
          <a:p>
            <a:fld id="{D5EE3331-ED75-44B1-8A7A-CE75E03DB336}" type="slidenum">
              <a:rPr lang="de-DE" smtClean="0"/>
              <a:t>5</a:t>
            </a:fld>
            <a:endParaRPr lang="de-DE"/>
          </a:p>
        </p:txBody>
      </p:sp>
      <p:pic>
        <p:nvPicPr>
          <p:cNvPr id="4" name="Grafik 3"/>
          <p:cNvPicPr>
            <a:picLocks noChangeAspect="1"/>
          </p:cNvPicPr>
          <p:nvPr/>
        </p:nvPicPr>
        <p:blipFill>
          <a:blip r:embed="rId2"/>
          <a:stretch>
            <a:fillRect/>
          </a:stretch>
        </p:blipFill>
        <p:spPr>
          <a:xfrm>
            <a:off x="591233" y="87086"/>
            <a:ext cx="2750682" cy="4890101"/>
          </a:xfrm>
          <a:prstGeom prst="rect">
            <a:avLst/>
          </a:prstGeom>
        </p:spPr>
      </p:pic>
      <p:pic>
        <p:nvPicPr>
          <p:cNvPr id="5" name="Grafik 4"/>
          <p:cNvPicPr>
            <a:picLocks noChangeAspect="1"/>
          </p:cNvPicPr>
          <p:nvPr/>
        </p:nvPicPr>
        <p:blipFill>
          <a:blip r:embed="rId3"/>
          <a:stretch>
            <a:fillRect/>
          </a:stretch>
        </p:blipFill>
        <p:spPr>
          <a:xfrm>
            <a:off x="3406732" y="87086"/>
            <a:ext cx="2873461" cy="3048001"/>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089" y="5161870"/>
            <a:ext cx="5627915" cy="3165702"/>
          </a:xfrm>
          <a:prstGeom prst="rect">
            <a:avLst/>
          </a:prstGeom>
        </p:spPr>
      </p:pic>
      <p:sp>
        <p:nvSpPr>
          <p:cNvPr id="7" name="Rechteck 6"/>
          <p:cNvSpPr/>
          <p:nvPr/>
        </p:nvSpPr>
        <p:spPr>
          <a:xfrm>
            <a:off x="658089" y="8521768"/>
            <a:ext cx="5728424" cy="646331"/>
          </a:xfrm>
          <a:prstGeom prst="rect">
            <a:avLst/>
          </a:prstGeom>
        </p:spPr>
        <p:txBody>
          <a:bodyPr wrap="square">
            <a:spAutoFit/>
          </a:bodyPr>
          <a:lstStyle/>
          <a:p>
            <a:pPr algn="ctr"/>
            <a:r>
              <a:rPr lang="de-DE" dirty="0">
                <a:latin typeface="Times New Roman" panose="02020603050405020304" pitchFamily="18" charset="0"/>
                <a:cs typeface="Times New Roman" panose="02020603050405020304" pitchFamily="18" charset="0"/>
              </a:rPr>
              <a:t>Aus den üblichen 2 – wurden 3 Stunden – </a:t>
            </a:r>
            <a:br>
              <a:rPr lang="de-DE" dirty="0">
                <a:latin typeface="Times New Roman" panose="02020603050405020304" pitchFamily="18" charset="0"/>
                <a:cs typeface="Times New Roman" panose="02020603050405020304" pitchFamily="18" charset="0"/>
              </a:rPr>
            </a:br>
            <a:r>
              <a:rPr lang="de-DE" dirty="0">
                <a:latin typeface="Times New Roman" panose="02020603050405020304" pitchFamily="18" charset="0"/>
                <a:cs typeface="Times New Roman" panose="02020603050405020304" pitchFamily="18" charset="0"/>
              </a:rPr>
              <a:t>alle gingen zufrieden nach hause</a:t>
            </a:r>
            <a:endParaRPr lang="de-DE" dirty="0"/>
          </a:p>
        </p:txBody>
      </p:sp>
    </p:spTree>
    <p:extLst>
      <p:ext uri="{BB962C8B-B14F-4D97-AF65-F5344CB8AC3E}">
        <p14:creationId xmlns:p14="http://schemas.microsoft.com/office/powerpoint/2010/main" val="2014786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1800" b="1" dirty="0" smtClean="0">
                <a:latin typeface="Times New Roman" panose="02020603050405020304" pitchFamily="18" charset="0"/>
                <a:cs typeface="Times New Roman" panose="02020603050405020304" pitchFamily="18" charset="0"/>
              </a:rPr>
              <a:t>2024 22. 11.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Die „Alte Molkerei“ ist aus dem Urlaub zurück </a:t>
            </a:r>
            <a:endParaRPr lang="de-DE" sz="1800" b="1" dirty="0">
              <a:latin typeface="Times New Roman" panose="02020603050405020304" pitchFamily="18" charset="0"/>
              <a:cs typeface="Times New Roman" panose="02020603050405020304" pitchFamily="18" charset="0"/>
            </a:endParaRPr>
          </a:p>
        </p:txBody>
      </p:sp>
      <p:sp>
        <p:nvSpPr>
          <p:cNvPr id="3" name="Foliennummernplatzhalter 2"/>
          <p:cNvSpPr>
            <a:spLocks noGrp="1"/>
          </p:cNvSpPr>
          <p:nvPr>
            <p:ph type="sldNum" sz="quarter" idx="12"/>
          </p:nvPr>
        </p:nvSpPr>
        <p:spPr/>
        <p:txBody>
          <a:bodyPr/>
          <a:lstStyle/>
          <a:p>
            <a:fld id="{D5EE3331-ED75-44B1-8A7A-CE75E03DB336}" type="slidenum">
              <a:rPr lang="de-DE" smtClean="0"/>
              <a:t>6</a:t>
            </a:fld>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172" y="1935439"/>
            <a:ext cx="5831341" cy="3150846"/>
          </a:xfrm>
          <a:prstGeom prst="rect">
            <a:avLst/>
          </a:prstGeom>
        </p:spPr>
      </p:pic>
    </p:spTree>
    <p:extLst>
      <p:ext uri="{BB962C8B-B14F-4D97-AF65-F5344CB8AC3E}">
        <p14:creationId xmlns:p14="http://schemas.microsoft.com/office/powerpoint/2010/main" val="13630547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104</Words>
  <Application>Microsoft Office PowerPoint</Application>
  <PresentationFormat>A4-Papier (210x297 mm)</PresentationFormat>
  <Paragraphs>16</Paragraphs>
  <Slides>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vt:i4>
      </vt:variant>
    </vt:vector>
  </HeadingPairs>
  <TitlesOfParts>
    <vt:vector size="12" baseType="lpstr">
      <vt:lpstr>Arial</vt:lpstr>
      <vt:lpstr>Calibri</vt:lpstr>
      <vt:lpstr>Calibri Light</vt:lpstr>
      <vt:lpstr>Monotype Corsiva</vt:lpstr>
      <vt:lpstr>Times New Roman</vt:lpstr>
      <vt:lpstr>Office Theme</vt:lpstr>
      <vt:lpstr>PowerPoint-Präsentation</vt:lpstr>
      <vt:lpstr>Die „Alte Molkerei“ hatte Urlaub und da die „Zweite Heimat“ in Elleringhausen ein Schlachteessen veranstaltete, fand das Treffen der „Kleinen Seniorengemeinschaft“ am 08. 11. 2024 in der „Alten Schmiede“ in Höringhausen statt.   Schwiegertochter Elke hatte die Dekorationen der Schmiede vorgenommen.                       Helmut Menkel überreichte ihr als Dank einen Blumenstrauß Helmut stellte eine Spendendose auf – Heinrich war dagegen - Trotzdem vielen Dank für die Spende      </vt:lpstr>
      <vt:lpstr>Heinrich erzählte in kurzen Worten die Geschichte der Schmiede. Sie bestand schon im Jahr 1568. (Inventarium der Kirche) Aus einen Güterverzeichnis der Höringhäuser Kirche und des Pfarrhofs aus dem Jahr 1568, die Schmiede gab es damals schon.        Verzeichnis der Hanen (Hähne) und Egger (Eier) so der Pfarr (der Kirche) jährich von Hausstätten fallen. (geben müssen)  Adolf der Schmied gab 3 Hanen und 1Stiege Egger  Willi Pfeiffer hatte noch eine Zauberkiste mit Süßigkeiten und kleinen Flaschen mit geistigen Getränken mitgebracht.                  </vt:lpstr>
      <vt:lpstr>                                                                                                           Oberes Bild Elsbeth                                                               alle anderen Elke                                                                                       Marianne blickt sorgenvoll    Ich sah das Schmiedefeuer –trotz meines angeschlagenen Körpers konnte ich der Versuchung nicht widerstehen – schob ein Eisen in das Feuer und schmiedete einen Schmiedenagel mit dem man auch Flaschen öffnen kann.</vt:lpstr>
      <vt:lpstr>Getränke und Essen kamen von der Schmiede – letzteres wurden im Dorfladen bestellt und mundete hervorragend. </vt:lpstr>
      <vt:lpstr>2024 22. 11.  Die „Alte Molkerei“ ist aus dem Urlaub zurück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Heinrich Figge</dc:creator>
  <cp:lastModifiedBy>Microsoft-Konto</cp:lastModifiedBy>
  <cp:revision>319</cp:revision>
  <cp:lastPrinted>2024-11-10T13:44:44Z</cp:lastPrinted>
  <dcterms:created xsi:type="dcterms:W3CDTF">2019-11-16T08:38:24Z</dcterms:created>
  <dcterms:modified xsi:type="dcterms:W3CDTF">2024-11-24T12:19:46Z</dcterms:modified>
</cp:coreProperties>
</file>